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strument Sans Medium" panose="020B0604020202020204" charset="0"/>
      <p:regular r:id="rId12"/>
    </p:embeddedFont>
    <p:embeddedFont>
      <p:font typeface="Instrument Sans Semi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97614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Data-Driven Car Price Prediction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 end-to-end analytics and machine learning solution to analyze factors affecting car prices and predict market value using historical data.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827AD56-6A68-79FA-C50C-3DA25F5F3FDF}"/>
              </a:ext>
            </a:extLst>
          </p:cNvPr>
          <p:cNvSpPr/>
          <p:nvPr/>
        </p:nvSpPr>
        <p:spPr>
          <a:xfrm>
            <a:off x="12400155" y="7348653"/>
            <a:ext cx="2141035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937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Project Objectives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51785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2851785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Analyze Key Factors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599497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Understand what drives car prices.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851785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2851785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3109079"/>
            <a:ext cx="32560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Structured SQL Analysis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599497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Perform in-depth data analysis using SQL.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851785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2851785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31090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Interactive Power BI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599497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 a dashboard for actionable business insights.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809411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63310" y="4809411"/>
            <a:ext cx="121920" cy="1730812"/>
          </a:xfrm>
          <a:prstGeom prst="roundRect">
            <a:avLst>
              <a:gd name="adj" fmla="val 167442"/>
            </a:avLst>
          </a:prstGeom>
          <a:solidFill>
            <a:srgbClr val="84C1FA"/>
          </a:solidFill>
          <a:ln/>
        </p:spPr>
      </p:sp>
      <p:sp>
        <p:nvSpPr>
          <p:cNvPr id="17" name="Text 15"/>
          <p:cNvSpPr/>
          <p:nvPr/>
        </p:nvSpPr>
        <p:spPr>
          <a:xfrm>
            <a:off x="1142524" y="5066705"/>
            <a:ext cx="29898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Data-Driven Decisions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5557123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Enable informed choices in the automotive domain.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6D6F21A-90B5-E094-D769-213AAFC26FDE}"/>
              </a:ext>
            </a:extLst>
          </p:cNvPr>
          <p:cNvSpPr/>
          <p:nvPr/>
        </p:nvSpPr>
        <p:spPr>
          <a:xfrm>
            <a:off x="12355549" y="7382108"/>
            <a:ext cx="2141035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92612"/>
            <a:ext cx="102861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End-to-End Workflow: Data Collection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14562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project begins with comprehensive data collection, gathering historical car listings with crucial attributes to build a robust dataset for analysis and prediction.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43840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Brand &amp; Model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88060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Year of Manufacture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32280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Mileage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76500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Fuel Type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207198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Transmission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649397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Engine Capacity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091595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Selling Price</a:t>
            </a:r>
            <a:endParaRPr lang="en-US" sz="1750" dirty="0"/>
          </a:p>
        </p:txBody>
      </p:sp>
      <p:pic>
        <p:nvPicPr>
          <p:cNvPr id="11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096" y="2196703"/>
            <a:ext cx="4885015" cy="488501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699A664-DB57-405A-A8AF-06BBA2294C2D}"/>
              </a:ext>
            </a:extLst>
          </p:cNvPr>
          <p:cNvSpPr/>
          <p:nvPr/>
        </p:nvSpPr>
        <p:spPr>
          <a:xfrm>
            <a:off x="12389004" y="7382107"/>
            <a:ext cx="2141035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83005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Data Cleaning &amp; Preprocessing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Remove Duplicates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Ensuring data integrity by eliminating redundant records.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98108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Handle Missing Values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Addressing gaps in the dataset for complete analysis.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Standardize Values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Uniforming categorical data for consistent processing.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Convert Data Types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Optimizing data formats for efficient analysis.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Creating new features like car age and price per km.</a:t>
            </a:r>
            <a:endParaRPr lang="en-US" sz="175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F5E5CA-56E5-1215-B0DB-55F4FB3E0441}"/>
              </a:ext>
            </a:extLst>
          </p:cNvPr>
          <p:cNvSpPr/>
          <p:nvPr/>
        </p:nvSpPr>
        <p:spPr>
          <a:xfrm>
            <a:off x="12475368" y="7348654"/>
            <a:ext cx="2141035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1638" y="566976"/>
            <a:ext cx="7793712" cy="6443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Exploratory Data Analysis (EDA)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1638" y="1706047"/>
            <a:ext cx="6342102" cy="989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EDA reveals underlying patterns and insights, helping us understand price distributions and key relationships within the car market.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21638" y="2881313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Price distribution analysis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21638" y="3283387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Price vs. Year, Mileage, Fuel Type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21638" y="3685461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Brand-wise and model-wise comparisons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21638" y="4087535"/>
            <a:ext cx="6342102" cy="329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Outlier detection</a:t>
            </a:r>
            <a:endParaRPr lang="en-US" sz="1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B1C7E5-CF97-D1F3-4102-A534118A82A0}"/>
              </a:ext>
            </a:extLst>
          </p:cNvPr>
          <p:cNvSpPr/>
          <p:nvPr/>
        </p:nvSpPr>
        <p:spPr>
          <a:xfrm>
            <a:off x="12366702" y="7393258"/>
            <a:ext cx="2141035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7665" y="1430297"/>
            <a:ext cx="6342102" cy="634210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2711" y="583049"/>
            <a:ext cx="8206978" cy="654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SQL Analysis: Structured Insights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2711" y="1970008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4" name="Shape 2"/>
          <p:cNvSpPr/>
          <p:nvPr/>
        </p:nvSpPr>
        <p:spPr>
          <a:xfrm>
            <a:off x="732711" y="1947148"/>
            <a:ext cx="6477833" cy="91440"/>
          </a:xfrm>
          <a:prstGeom prst="roundRect">
            <a:avLst>
              <a:gd name="adj" fmla="val 206082"/>
            </a:avLst>
          </a:prstGeom>
          <a:solidFill>
            <a:srgbClr val="84C1FA"/>
          </a:solidFill>
          <a:ln/>
        </p:spPr>
      </p:sp>
      <p:sp>
        <p:nvSpPr>
          <p:cNvPr id="5" name="Shape 3"/>
          <p:cNvSpPr/>
          <p:nvPr/>
        </p:nvSpPr>
        <p:spPr>
          <a:xfrm>
            <a:off x="3657540" y="1656040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84C1FA"/>
          </a:solidFill>
          <a:ln/>
        </p:spPr>
      </p:sp>
      <p:sp>
        <p:nvSpPr>
          <p:cNvPr id="6" name="Text 4"/>
          <p:cNvSpPr/>
          <p:nvPr/>
        </p:nvSpPr>
        <p:spPr>
          <a:xfrm>
            <a:off x="3845897" y="1813084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1950" dirty="0"/>
          </a:p>
        </p:txBody>
      </p:sp>
      <p:sp>
        <p:nvSpPr>
          <p:cNvPr id="7" name="Text 5"/>
          <p:cNvSpPr/>
          <p:nvPr/>
        </p:nvSpPr>
        <p:spPr>
          <a:xfrm>
            <a:off x="964883" y="2493407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Table Creation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964883" y="2946083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Structuring raw data into organized tables.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19856" y="1970008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10" name="Shape 8"/>
          <p:cNvSpPr/>
          <p:nvPr/>
        </p:nvSpPr>
        <p:spPr>
          <a:xfrm>
            <a:off x="7419856" y="1947148"/>
            <a:ext cx="6477833" cy="91440"/>
          </a:xfrm>
          <a:prstGeom prst="roundRect">
            <a:avLst>
              <a:gd name="adj" fmla="val 206082"/>
            </a:avLst>
          </a:prstGeom>
          <a:solidFill>
            <a:srgbClr val="84C1FA"/>
          </a:solidFill>
          <a:ln/>
        </p:spPr>
      </p:sp>
      <p:sp>
        <p:nvSpPr>
          <p:cNvPr id="11" name="Shape 9"/>
          <p:cNvSpPr/>
          <p:nvPr/>
        </p:nvSpPr>
        <p:spPr>
          <a:xfrm>
            <a:off x="10344686" y="1656040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84C1FA"/>
          </a:solidFill>
          <a:ln/>
        </p:spPr>
      </p:sp>
      <p:sp>
        <p:nvSpPr>
          <p:cNvPr id="12" name="Text 10"/>
          <p:cNvSpPr/>
          <p:nvPr/>
        </p:nvSpPr>
        <p:spPr>
          <a:xfrm>
            <a:off x="10533043" y="1813084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7652028" y="2493407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Count Total Cars</a:t>
            </a:r>
            <a:endParaRPr lang="en-US" sz="2050" dirty="0"/>
          </a:p>
        </p:txBody>
      </p:sp>
      <p:sp>
        <p:nvSpPr>
          <p:cNvPr id="14" name="Text 12"/>
          <p:cNvSpPr/>
          <p:nvPr/>
        </p:nvSpPr>
        <p:spPr>
          <a:xfrm>
            <a:off x="7652028" y="2946083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Determining the overall size of our dataset.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32711" y="4036576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16" name="Shape 14"/>
          <p:cNvSpPr/>
          <p:nvPr/>
        </p:nvSpPr>
        <p:spPr>
          <a:xfrm>
            <a:off x="732711" y="4013716"/>
            <a:ext cx="6477833" cy="91440"/>
          </a:xfrm>
          <a:prstGeom prst="roundRect">
            <a:avLst>
              <a:gd name="adj" fmla="val 206082"/>
            </a:avLst>
          </a:prstGeom>
          <a:solidFill>
            <a:srgbClr val="84C1FA"/>
          </a:solidFill>
          <a:ln/>
        </p:spPr>
      </p:sp>
      <p:sp>
        <p:nvSpPr>
          <p:cNvPr id="17" name="Shape 15"/>
          <p:cNvSpPr/>
          <p:nvPr/>
        </p:nvSpPr>
        <p:spPr>
          <a:xfrm>
            <a:off x="3657540" y="3722608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84C1FA"/>
          </a:solidFill>
          <a:ln/>
        </p:spPr>
      </p:sp>
      <p:sp>
        <p:nvSpPr>
          <p:cNvPr id="18" name="Text 16"/>
          <p:cNvSpPr/>
          <p:nvPr/>
        </p:nvSpPr>
        <p:spPr>
          <a:xfrm>
            <a:off x="3845897" y="3879652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1950" dirty="0"/>
          </a:p>
        </p:txBody>
      </p:sp>
      <p:sp>
        <p:nvSpPr>
          <p:cNvPr id="19" name="Text 17"/>
          <p:cNvSpPr/>
          <p:nvPr/>
        </p:nvSpPr>
        <p:spPr>
          <a:xfrm>
            <a:off x="964883" y="4559975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Price Metrics</a:t>
            </a:r>
            <a:endParaRPr lang="en-US" sz="2050" dirty="0"/>
          </a:p>
        </p:txBody>
      </p:sp>
      <p:sp>
        <p:nvSpPr>
          <p:cNvPr id="20" name="Text 18"/>
          <p:cNvSpPr/>
          <p:nvPr/>
        </p:nvSpPr>
        <p:spPr>
          <a:xfrm>
            <a:off x="964883" y="5012650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Calculating average, min, and max prices.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419856" y="4036576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22" name="Shape 20"/>
          <p:cNvSpPr/>
          <p:nvPr/>
        </p:nvSpPr>
        <p:spPr>
          <a:xfrm>
            <a:off x="7419856" y="4013716"/>
            <a:ext cx="6477833" cy="91440"/>
          </a:xfrm>
          <a:prstGeom prst="roundRect">
            <a:avLst>
              <a:gd name="adj" fmla="val 206082"/>
            </a:avLst>
          </a:prstGeom>
          <a:solidFill>
            <a:srgbClr val="84C1FA"/>
          </a:solidFill>
          <a:ln/>
        </p:spPr>
      </p:sp>
      <p:sp>
        <p:nvSpPr>
          <p:cNvPr id="23" name="Shape 21"/>
          <p:cNvSpPr/>
          <p:nvPr/>
        </p:nvSpPr>
        <p:spPr>
          <a:xfrm>
            <a:off x="10344686" y="3722608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84C1FA"/>
          </a:solidFill>
          <a:ln/>
        </p:spPr>
      </p:sp>
      <p:sp>
        <p:nvSpPr>
          <p:cNvPr id="24" name="Text 22"/>
          <p:cNvSpPr/>
          <p:nvPr/>
        </p:nvSpPr>
        <p:spPr>
          <a:xfrm>
            <a:off x="10533043" y="3879652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1950" dirty="0"/>
          </a:p>
        </p:txBody>
      </p:sp>
      <p:sp>
        <p:nvSpPr>
          <p:cNvPr id="25" name="Text 23"/>
          <p:cNvSpPr/>
          <p:nvPr/>
        </p:nvSpPr>
        <p:spPr>
          <a:xfrm>
            <a:off x="7652028" y="4559975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Popular Brands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7652028" y="5012650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Identifying top-selling and most common car brands.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32711" y="6103144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28" name="Shape 26"/>
          <p:cNvSpPr/>
          <p:nvPr/>
        </p:nvSpPr>
        <p:spPr>
          <a:xfrm>
            <a:off x="732711" y="6080284"/>
            <a:ext cx="6477833" cy="91440"/>
          </a:xfrm>
          <a:prstGeom prst="roundRect">
            <a:avLst>
              <a:gd name="adj" fmla="val 206082"/>
            </a:avLst>
          </a:prstGeom>
          <a:solidFill>
            <a:srgbClr val="84C1FA"/>
          </a:solidFill>
          <a:ln/>
        </p:spPr>
      </p:sp>
      <p:sp>
        <p:nvSpPr>
          <p:cNvPr id="29" name="Shape 27"/>
          <p:cNvSpPr/>
          <p:nvPr/>
        </p:nvSpPr>
        <p:spPr>
          <a:xfrm>
            <a:off x="3657540" y="5789176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84C1FA"/>
          </a:solidFill>
          <a:ln/>
        </p:spPr>
      </p:sp>
      <p:sp>
        <p:nvSpPr>
          <p:cNvPr id="30" name="Text 28"/>
          <p:cNvSpPr/>
          <p:nvPr/>
        </p:nvSpPr>
        <p:spPr>
          <a:xfrm>
            <a:off x="3845897" y="5946219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</a:t>
            </a:r>
            <a:endParaRPr lang="en-US" sz="1950" dirty="0"/>
          </a:p>
        </p:txBody>
      </p:sp>
      <p:sp>
        <p:nvSpPr>
          <p:cNvPr id="31" name="Text 29"/>
          <p:cNvSpPr/>
          <p:nvPr/>
        </p:nvSpPr>
        <p:spPr>
          <a:xfrm>
            <a:off x="964883" y="6626543"/>
            <a:ext cx="3351728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Fuel &amp; Transmission Trends</a:t>
            </a:r>
            <a:endParaRPr lang="en-US" sz="2050" dirty="0"/>
          </a:p>
        </p:txBody>
      </p:sp>
      <p:sp>
        <p:nvSpPr>
          <p:cNvPr id="32" name="Text 30"/>
          <p:cNvSpPr/>
          <p:nvPr/>
        </p:nvSpPr>
        <p:spPr>
          <a:xfrm>
            <a:off x="964883" y="7079218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Analyzing preferences in car specifications.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419856" y="6103144"/>
            <a:ext cx="6477833" cy="1543288"/>
          </a:xfrm>
          <a:prstGeom prst="roundRect">
            <a:avLst>
              <a:gd name="adj" fmla="val 7110"/>
            </a:avLst>
          </a:prstGeom>
          <a:solidFill>
            <a:srgbClr val="FFFFFF"/>
          </a:solidFill>
          <a:ln/>
        </p:spPr>
      </p:sp>
      <p:sp>
        <p:nvSpPr>
          <p:cNvPr id="34" name="Shape 32"/>
          <p:cNvSpPr/>
          <p:nvPr/>
        </p:nvSpPr>
        <p:spPr>
          <a:xfrm>
            <a:off x="7419856" y="6080284"/>
            <a:ext cx="6477833" cy="91440"/>
          </a:xfrm>
          <a:prstGeom prst="roundRect">
            <a:avLst>
              <a:gd name="adj" fmla="val 206082"/>
            </a:avLst>
          </a:prstGeom>
          <a:solidFill>
            <a:srgbClr val="84C1FA"/>
          </a:solidFill>
          <a:ln/>
        </p:spPr>
      </p:sp>
      <p:sp>
        <p:nvSpPr>
          <p:cNvPr id="35" name="Shape 33"/>
          <p:cNvSpPr/>
          <p:nvPr/>
        </p:nvSpPr>
        <p:spPr>
          <a:xfrm>
            <a:off x="10344686" y="5789176"/>
            <a:ext cx="628055" cy="628055"/>
          </a:xfrm>
          <a:prstGeom prst="roundRect">
            <a:avLst>
              <a:gd name="adj" fmla="val 145592"/>
            </a:avLst>
          </a:prstGeom>
          <a:solidFill>
            <a:srgbClr val="84C1FA"/>
          </a:solidFill>
          <a:ln/>
        </p:spPr>
      </p:sp>
      <p:sp>
        <p:nvSpPr>
          <p:cNvPr id="36" name="Text 34"/>
          <p:cNvSpPr/>
          <p:nvPr/>
        </p:nvSpPr>
        <p:spPr>
          <a:xfrm>
            <a:off x="10533043" y="5946219"/>
            <a:ext cx="251222" cy="3139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1950" dirty="0">
                <a:solidFill>
                  <a:srgbClr val="000000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6</a:t>
            </a:r>
            <a:endParaRPr lang="en-US" sz="1950" dirty="0"/>
          </a:p>
        </p:txBody>
      </p:sp>
      <p:sp>
        <p:nvSpPr>
          <p:cNvPr id="37" name="Text 35"/>
          <p:cNvSpPr/>
          <p:nvPr/>
        </p:nvSpPr>
        <p:spPr>
          <a:xfrm>
            <a:off x="7652028" y="6626543"/>
            <a:ext cx="2617232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Car Ranking</a:t>
            </a:r>
            <a:endParaRPr lang="en-US" sz="2050" dirty="0"/>
          </a:p>
        </p:txBody>
      </p:sp>
      <p:sp>
        <p:nvSpPr>
          <p:cNvPr id="38" name="Text 36"/>
          <p:cNvSpPr/>
          <p:nvPr/>
        </p:nvSpPr>
        <p:spPr>
          <a:xfrm>
            <a:off x="7652028" y="7079218"/>
            <a:ext cx="6013490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Ordering cars by price and mileage for comparison.</a:t>
            </a:r>
            <a:endParaRPr lang="en-US" sz="1600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1EE7E9A-AF68-21C1-3167-9A2105BFFD19}"/>
              </a:ext>
            </a:extLst>
          </p:cNvPr>
          <p:cNvSpPr/>
          <p:nvPr/>
        </p:nvSpPr>
        <p:spPr>
          <a:xfrm>
            <a:off x="12411306" y="7392900"/>
            <a:ext cx="2141035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1761"/>
            <a:ext cx="1068466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Power BI Dashboard: Interactive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14168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interactive Power BI dashboard provides a dynamic view of car market trends, enabling users to explore data and make informed decisions.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10" y="3041094"/>
            <a:ext cx="4221480" cy="422148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4341" y="3041094"/>
            <a:ext cx="4221599" cy="4221599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07391" y="3041094"/>
            <a:ext cx="4221599" cy="422159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AE1C489-3048-7DAF-095E-C25185CAAEA7}"/>
              </a:ext>
            </a:extLst>
          </p:cNvPr>
          <p:cNvSpPr/>
          <p:nvPr/>
        </p:nvSpPr>
        <p:spPr>
          <a:xfrm>
            <a:off x="12355550" y="7370956"/>
            <a:ext cx="2141035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082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Dataset Insights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84013"/>
            <a:ext cx="304800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2501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900113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Total Cars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106228"/>
            <a:ext cx="304800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Comprehensive dataset size.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125278" y="258401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7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4231719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Total Brands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4125278" y="4106228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Diversity of manufacturers.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456884" y="258401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28</a:t>
            </a:r>
            <a:endParaRPr lang="en-US" sz="5850" dirty="0"/>
          </a:p>
        </p:txBody>
      </p:sp>
      <p:sp>
        <p:nvSpPr>
          <p:cNvPr id="10" name="Text 8"/>
          <p:cNvSpPr/>
          <p:nvPr/>
        </p:nvSpPr>
        <p:spPr>
          <a:xfrm>
            <a:off x="7563326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Total Models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456884" y="4106228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Variety of car types.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10788491" y="2584013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52638</a:t>
            </a:r>
            <a:endParaRPr lang="en-US" sz="5850" dirty="0"/>
          </a:p>
        </p:txBody>
      </p:sp>
      <p:sp>
        <p:nvSpPr>
          <p:cNvPr id="13" name="Text 11"/>
          <p:cNvSpPr/>
          <p:nvPr/>
        </p:nvSpPr>
        <p:spPr>
          <a:xfrm>
            <a:off x="10894933" y="361580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Avg. Price (₹)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788491" y="4106228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Mean market value.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4125278" y="5036106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5011</a:t>
            </a:r>
            <a:endParaRPr lang="en-US" sz="5850" dirty="0"/>
          </a:p>
        </p:txBody>
      </p:sp>
      <p:sp>
        <p:nvSpPr>
          <p:cNvPr id="16" name="Text 14"/>
          <p:cNvSpPr/>
          <p:nvPr/>
        </p:nvSpPr>
        <p:spPr>
          <a:xfrm>
            <a:off x="4231719" y="6067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Min. Price (₹)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4125278" y="6558320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Lowest recorded price.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7456884" y="5036106"/>
            <a:ext cx="304811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99982</a:t>
            </a:r>
            <a:endParaRPr lang="en-US" sz="5850" dirty="0"/>
          </a:p>
        </p:txBody>
      </p:sp>
      <p:sp>
        <p:nvSpPr>
          <p:cNvPr id="19" name="Text 17"/>
          <p:cNvSpPr/>
          <p:nvPr/>
        </p:nvSpPr>
        <p:spPr>
          <a:xfrm>
            <a:off x="7563326" y="60679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Max. Price (₹)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456884" y="6558320"/>
            <a:ext cx="304811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Highest recorded price.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4743276-A2A7-727B-0A8F-8272544E03E2}"/>
              </a:ext>
            </a:extLst>
          </p:cNvPr>
          <p:cNvSpPr/>
          <p:nvPr/>
        </p:nvSpPr>
        <p:spPr>
          <a:xfrm>
            <a:off x="12400155" y="7337502"/>
            <a:ext cx="2141035" cy="75828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5706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Empowering Automotive Decisions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1478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This project delivers a powerful tool for buyers, sellers, and dealerships to navigate the complex car market with confidence and precision.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995738"/>
            <a:ext cx="7556421" cy="2976801"/>
          </a:xfrm>
          <a:prstGeom prst="roundRect">
            <a:avLst>
              <a:gd name="adj" fmla="val 6858"/>
            </a:avLst>
          </a:prstGeom>
          <a:solidFill>
            <a:srgbClr val="CEE6FD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3995738"/>
            <a:ext cx="3778210" cy="1669852"/>
          </a:xfrm>
          <a:prstGeom prst="roundRect">
            <a:avLst>
              <a:gd name="adj" fmla="val 12225"/>
            </a:avLst>
          </a:prstGeom>
          <a:solidFill>
            <a:srgbClr val="CEE6FD"/>
          </a:solidFill>
          <a:ln/>
        </p:spPr>
      </p:sp>
      <p:sp>
        <p:nvSpPr>
          <p:cNvPr id="7" name="Text 4"/>
          <p:cNvSpPr/>
          <p:nvPr/>
        </p:nvSpPr>
        <p:spPr>
          <a:xfrm>
            <a:off x="1020604" y="422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Buyers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20604" y="4712970"/>
            <a:ext cx="2984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Informed purchasing decisions.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572000" y="3995738"/>
            <a:ext cx="3778210" cy="1669852"/>
          </a:xfrm>
          <a:prstGeom prst="rect">
            <a:avLst/>
          </a:prstGeom>
          <a:solidFill>
            <a:srgbClr val="CEE6FD"/>
          </a:solidFill>
          <a:ln/>
        </p:spPr>
      </p:sp>
      <p:sp>
        <p:nvSpPr>
          <p:cNvPr id="10" name="Shape 7"/>
          <p:cNvSpPr/>
          <p:nvPr/>
        </p:nvSpPr>
        <p:spPr>
          <a:xfrm>
            <a:off x="4572000" y="3995738"/>
            <a:ext cx="30480" cy="1669852"/>
          </a:xfrm>
          <a:prstGeom prst="roundRect">
            <a:avLst>
              <a:gd name="adj" fmla="val 669768"/>
            </a:avLst>
          </a:prstGeom>
          <a:solidFill>
            <a:srgbClr val="B4CCE3"/>
          </a:solidFill>
          <a:ln/>
        </p:spPr>
      </p:sp>
      <p:sp>
        <p:nvSpPr>
          <p:cNvPr id="11" name="Text 8"/>
          <p:cNvSpPr/>
          <p:nvPr/>
        </p:nvSpPr>
        <p:spPr>
          <a:xfrm>
            <a:off x="5138976" y="42225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Sellers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5138976" y="4712970"/>
            <a:ext cx="2984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Optimized pricing strategies.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288512" y="4547116"/>
            <a:ext cx="566976" cy="566976"/>
          </a:xfrm>
          <a:prstGeom prst="roundRect">
            <a:avLst>
              <a:gd name="adj" fmla="val 36006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pic>
        <p:nvPicPr>
          <p:cNvPr id="1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30197" y="4688800"/>
            <a:ext cx="283488" cy="283488"/>
          </a:xfrm>
          <a:prstGeom prst="rect">
            <a:avLst/>
          </a:prstGeom>
        </p:spPr>
      </p:pic>
      <p:sp>
        <p:nvSpPr>
          <p:cNvPr id="15" name="Shape 11"/>
          <p:cNvSpPr/>
          <p:nvPr/>
        </p:nvSpPr>
        <p:spPr>
          <a:xfrm>
            <a:off x="793790" y="5665589"/>
            <a:ext cx="7556421" cy="1306949"/>
          </a:xfrm>
          <a:prstGeom prst="rect">
            <a:avLst/>
          </a:prstGeom>
          <a:solidFill>
            <a:srgbClr val="CEE6FD"/>
          </a:solidFill>
          <a:ln/>
        </p:spPr>
      </p:sp>
      <p:sp>
        <p:nvSpPr>
          <p:cNvPr id="16" name="Shape 12"/>
          <p:cNvSpPr/>
          <p:nvPr/>
        </p:nvSpPr>
        <p:spPr>
          <a:xfrm>
            <a:off x="793790" y="5665589"/>
            <a:ext cx="7556421" cy="30480"/>
          </a:xfrm>
          <a:prstGeom prst="roundRect">
            <a:avLst>
              <a:gd name="adj" fmla="val 669768"/>
            </a:avLst>
          </a:prstGeom>
          <a:solidFill>
            <a:srgbClr val="B4CCE3"/>
          </a:solidFill>
          <a:ln/>
        </p:spPr>
      </p:sp>
      <p:sp>
        <p:nvSpPr>
          <p:cNvPr id="17" name="Text 13"/>
          <p:cNvSpPr/>
          <p:nvPr/>
        </p:nvSpPr>
        <p:spPr>
          <a:xfrm>
            <a:off x="1020604" y="58924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Dealerships</a:t>
            </a:r>
            <a:endParaRPr lang="en-US" sz="2200" dirty="0"/>
          </a:p>
        </p:txBody>
      </p:sp>
      <p:sp>
        <p:nvSpPr>
          <p:cNvPr id="18" name="Text 14"/>
          <p:cNvSpPr/>
          <p:nvPr/>
        </p:nvSpPr>
        <p:spPr>
          <a:xfrm>
            <a:off x="1020604" y="6382822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Enhanced market understanding.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430</Words>
  <Application>Microsoft Office PowerPoint</Application>
  <PresentationFormat>Custom</PresentationFormat>
  <Paragraphs>99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Instrument Sans Medium</vt:lpstr>
      <vt:lpstr>Arial</vt:lpstr>
      <vt:lpstr>Instrument Sans Light</vt:lpstr>
      <vt:lpstr>Instrument Sans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Atharv Pangul</cp:lastModifiedBy>
  <cp:revision>2</cp:revision>
  <dcterms:created xsi:type="dcterms:W3CDTF">2025-12-21T06:59:24Z</dcterms:created>
  <dcterms:modified xsi:type="dcterms:W3CDTF">2025-12-21T07:04:25Z</dcterms:modified>
</cp:coreProperties>
</file>